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325" r:id="rId3"/>
    <p:sldId id="321" r:id="rId4"/>
    <p:sldId id="326" r:id="rId5"/>
    <p:sldId id="297" r:id="rId6"/>
    <p:sldId id="257" r:id="rId7"/>
    <p:sldId id="322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DCFE"/>
    <a:srgbClr val="1F2D3F"/>
    <a:srgbClr val="141F2A"/>
    <a:srgbClr val="191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16"/>
    <p:restoredTop sz="91763"/>
  </p:normalViewPr>
  <p:slideViewPr>
    <p:cSldViewPr snapToGrid="0" snapToObjects="1">
      <p:cViewPr>
        <p:scale>
          <a:sx n="125" d="100"/>
          <a:sy n="125" d="100"/>
        </p:scale>
        <p:origin x="108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0B998A-6992-F741-8C81-B46511C36AAE}" type="datetimeFigureOut">
              <a:rPr lang="en-US" smtClean="0"/>
              <a:t>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C1AB1-33ED-2E4E-8EF0-2D5A7CE07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737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oolmilo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1AB1-33ED-2E4E-8EF0-2D5A7CE07E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http://clipart-</a:t>
            </a:r>
            <a:r>
              <a:rPr lang="en-US" dirty="0" err="1"/>
              <a:t>library.com</a:t>
            </a:r>
            <a:r>
              <a:rPr lang="en-US" dirty="0"/>
              <a:t>/teacher-student-</a:t>
            </a:r>
            <a:r>
              <a:rPr lang="en-US" dirty="0" err="1"/>
              <a:t>cliparts.html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90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camilo jimenez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/photos/qZenO_gQ7QA</a:t>
            </a:r>
          </a:p>
          <a:p>
            <a:endParaRPr lang="en-US" dirty="0"/>
          </a:p>
          <a:p>
            <a:r>
              <a:rPr lang="en-US" dirty="0"/>
              <a:t>https://www.mobilecon2012.com/the-evolution-of-communication-through-the-centuries/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30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</a:t>
            </a:r>
            <a:r>
              <a:rPr lang="en-US" dirty="0" err="1"/>
              <a:t>www.lynda.com</a:t>
            </a:r>
            <a:r>
              <a:rPr lang="en-US" dirty="0"/>
              <a:t>/</a:t>
            </a:r>
            <a:r>
              <a:rPr lang="en-US" dirty="0" err="1"/>
              <a:t>HootSuite</a:t>
            </a:r>
            <a:r>
              <a:rPr lang="en-US" dirty="0"/>
              <a:t>-tutorials/What-you-should-know-about-social-listening/546104/621981-4.html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1AB1-33ED-2E4E-8EF0-2D5A7CE07E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7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/photos/ulRlAm1ITMU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32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1AB1-33ED-2E4E-8EF0-2D5A7CE07E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45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1AB1-33ED-2E4E-8EF0-2D5A7CE07E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32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1AB1-33ED-2E4E-8EF0-2D5A7CE07E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978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29252-FF59-AF44-97E6-AEB4D7B1E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1FC06-1323-E74E-99DA-85C597302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2730A-C7B5-014C-9F11-AC30408A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2AEE1-3F11-EB4B-B7F6-1BAD45850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BB73-A96D-2345-B907-3761ACF46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5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970A-E503-8543-A05A-FA3388A0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27D7C-B30B-CA45-B552-2E8039459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8867D-845D-714F-A3FF-AB9743F49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8E5B-D02B-5F4B-9D08-DCDE6CA26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25157-3667-0747-A452-BD2FD9BF2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4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EC6A9-5FC9-DF44-8D33-78212B1A4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54289D-FC48-424E-8E57-AE0299500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54FB8-1CDC-1445-82A1-F817E8CE2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00E77-CD7C-7C49-9827-8B6F940A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916C2-7725-1D40-96E4-E385F13C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19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3FD8D-E81B-A240-9308-94AFD363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E93C7-E842-C848-96A5-796A5D76A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2E0DF-8518-8840-9C90-D91448BDF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9F166-4A8B-E644-8588-97714B91F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5F558-C92A-0948-AE3C-F2BA60A2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673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BCBE5-38B7-8F4E-B96F-752F765BE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6054B3-81E7-CA44-9594-829AE12FA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9C0B2-E458-E74F-A879-7FFB54711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6F545-B992-E646-93B9-7416D5DE3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1D48A-D778-6046-A926-5696D168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2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1468C-C34B-FB4C-8035-750EA403C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D0498-52DD-004C-AE09-406F3179B4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331FE-B74A-B740-A166-3D1C359D7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7BCF4-B40C-E841-9A3F-BCB53EE7C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952FE-E600-2846-A4FF-B91FAB06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F3AA7-B842-7D43-A87A-09770F9DB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307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8270-3982-D740-93B1-B40C64DF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6ACB5-BC06-F144-98B2-EBE08DAEF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8F700-00FD-F04D-BD78-19AE01AF6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3E7D73-E155-5E47-9E8E-B6F3B9668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21C9B7-A3BE-024A-870D-70BDEC9D07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EE20C9-C53F-B845-AE5E-7A2B1D6BA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464D0E-A61B-6A46-A477-E90DD6AB8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D5DCB-6679-794A-95B9-D1294646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71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25BC0-B1EE-A34D-B364-D4EF59B5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B96951-3518-3941-BAE4-A2EEF4565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646B69-F243-8C43-8433-3CD6064EB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4C72-C4C8-C840-927C-CC0FAD585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6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CCF5D0-EC99-C64B-A261-5D14550A0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C88374-4819-374E-BC3C-FF4A769B1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A3BCD-35A4-044E-A852-238C565E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BC708-351D-0F4B-B5D9-6B23091C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60831-AE4F-8C46-9C29-2B5A4E71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F3467-3ADB-1D45-8386-509876B98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9B210-E054-1045-A51D-B2B8F915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DC347-183D-1E43-A0E7-1CEA1300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475F2-E320-0B4C-B9F6-E10DFFCBE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31588-BAE6-514D-BFF8-BE97331AA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F8D25A-97B7-8E4F-B122-535EE0ABE9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F4EFC2-8A51-F948-8C4F-13F2AF1B2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E42FA9-0597-3340-8D99-6F86F1C0E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5DEA1-97D6-4043-B245-0B84DBFD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98070-13A7-9A49-B060-9B9A65CC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83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F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D8E4E6-D018-534C-9E06-CD4583B5E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78C85-5475-6E4B-A308-C24D55878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C0270-FA26-0745-91CB-C65089959F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49879-D722-BA4C-823B-731C3CA888C7}" type="datetimeFigureOut">
              <a:rPr lang="en-US" smtClean="0"/>
              <a:t>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FB10E-DBFF-DA40-ABA3-6817252A3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D9B39-294D-0F49-9435-28C5FC35A0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71658-4A0B-EF4E-BB2D-267D6B76D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84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7FDCFE"/>
          </a:solidFill>
          <a:latin typeface="Gotham Narrow Medium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CA013-3692-CA47-88D3-FF84CC769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US" sz="6600" b="0" i="0" dirty="0">
                <a:solidFill>
                  <a:srgbClr val="7FDBFF"/>
                </a:solidFill>
                <a:effectLst/>
                <a:latin typeface="Segoe UI" panose="020B0502040204020203" pitchFamily="34" charset="0"/>
              </a:rPr>
              <a:t>Real-Time Product/Service Sentiment Monitor</a:t>
            </a:r>
            <a:endParaRPr lang="en-U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11D5D-8293-2043-A45B-8E0746E4C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Sung Bae</a:t>
            </a:r>
          </a:p>
          <a:p>
            <a:r>
              <a:rPr lang="en-US" sz="2800" dirty="0"/>
              <a:t>Data Scientist | Data Analyst | Educator | Problem Solver</a:t>
            </a:r>
          </a:p>
        </p:txBody>
      </p:sp>
    </p:spTree>
    <p:extLst>
      <p:ext uri="{BB962C8B-B14F-4D97-AF65-F5344CB8AC3E}">
        <p14:creationId xmlns:p14="http://schemas.microsoft.com/office/powerpoint/2010/main" val="2752129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44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Pin on GED Math">
            <a:extLst>
              <a:ext uri="{FF2B5EF4-FFF2-40B4-BE49-F238E27FC236}">
                <a16:creationId xmlns:a16="http://schemas.microsoft.com/office/drawing/2014/main" id="{17D826B5-A558-CB4B-AC70-77B288191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34658" y="643467"/>
            <a:ext cx="4902538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0" descr="Teacher Clip Art ">
            <a:extLst>
              <a:ext uri="{FF2B5EF4-FFF2-40B4-BE49-F238E27FC236}">
                <a16:creationId xmlns:a16="http://schemas.microsoft.com/office/drawing/2014/main" id="{2122DBB0-15EF-AE45-A8ED-E4D7BE883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180" y="1203956"/>
            <a:ext cx="5129784" cy="445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34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DAEFA5-74A0-B542-8456-7D8C8CCBA87B}"/>
              </a:ext>
            </a:extLst>
          </p:cNvPr>
          <p:cNvSpPr txBox="1">
            <a:spLocks/>
          </p:cNvSpPr>
          <p:nvPr/>
        </p:nvSpPr>
        <p:spPr>
          <a:xfrm>
            <a:off x="838201" y="3093927"/>
            <a:ext cx="5612704" cy="308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FB5481-4F76-4240-88C0-4287D8AD3A04}"/>
              </a:ext>
            </a:extLst>
          </p:cNvPr>
          <p:cNvSpPr txBox="1">
            <a:spLocks/>
          </p:cNvSpPr>
          <p:nvPr/>
        </p:nvSpPr>
        <p:spPr>
          <a:xfrm>
            <a:off x="1" y="681037"/>
            <a:ext cx="12192000" cy="58118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When you talk, </a:t>
            </a:r>
          </a:p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you are only repeating </a:t>
            </a:r>
          </a:p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what you already know. </a:t>
            </a:r>
          </a:p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But if you listen, </a:t>
            </a:r>
          </a:p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you may learn</a:t>
            </a:r>
          </a:p>
          <a:p>
            <a:pPr marL="0" indent="0" algn="ctr">
              <a:buNone/>
            </a:pPr>
            <a:r>
              <a:rPr lang="en-US" sz="5400" b="0" i="0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something new.</a:t>
            </a:r>
            <a:endParaRPr lang="en-US" sz="3600" dirty="0">
              <a:solidFill>
                <a:schemeClr val="bg1">
                  <a:lumMod val="85000"/>
                </a:schemeClr>
              </a:solidFill>
              <a:latin typeface="Gotham Narrow Medium" pitchFamily="2" charset="0"/>
            </a:endParaRPr>
          </a:p>
          <a:p>
            <a:pPr marL="0" indent="0" algn="ctr">
              <a:buNone/>
            </a:pPr>
            <a:endParaRPr lang="en-US" i="1" dirty="0">
              <a:solidFill>
                <a:schemeClr val="bg1">
                  <a:lumMod val="85000"/>
                </a:schemeClr>
              </a:solidFill>
              <a:latin typeface="Gotham Narrow Medium" pitchFamily="2" charset="0"/>
            </a:endParaRPr>
          </a:p>
          <a:p>
            <a:pPr marL="0" indent="0" algn="ctr">
              <a:buNone/>
            </a:pPr>
            <a:r>
              <a:rPr lang="en-US" sz="2400" b="1" i="1" strike="noStrike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Dalai Lama XIV</a:t>
            </a:r>
            <a:r>
              <a:rPr lang="en-US" sz="2400" b="1" i="1" dirty="0">
                <a:solidFill>
                  <a:schemeClr val="bg1">
                    <a:lumMod val="85000"/>
                  </a:schemeClr>
                </a:solidFill>
                <a:effectLst/>
                <a:latin typeface="Gotham Narrow Medium" pitchFamily="2" charset="0"/>
              </a:rPr>
              <a:t> </a:t>
            </a:r>
          </a:p>
          <a:p>
            <a:pPr marL="0" indent="0" algn="ctr">
              <a:buNone/>
            </a:pPr>
            <a:endParaRPr lang="en-US" i="1" dirty="0">
              <a:solidFill>
                <a:schemeClr val="bg1">
                  <a:lumMod val="85000"/>
                </a:schemeClr>
              </a:solidFill>
              <a:latin typeface="Gotham Narrow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12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EED11-036B-5441-A965-5874884B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b="1" dirty="0">
                <a:solidFill>
                  <a:srgbClr val="7FDCFE"/>
                </a:solidFill>
              </a:rPr>
              <a:t>How do big companies listen to all their users/customers?</a:t>
            </a:r>
          </a:p>
        </p:txBody>
      </p:sp>
      <p:pic>
        <p:nvPicPr>
          <p:cNvPr id="6146" name="Picture 2" descr="What you should know about social listening">
            <a:extLst>
              <a:ext uri="{FF2B5EF4-FFF2-40B4-BE49-F238E27FC236}">
                <a16:creationId xmlns:a16="http://schemas.microsoft.com/office/drawing/2014/main" id="{5D3DE034-4251-C742-B76A-05C6BFF520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6" r="1" b="17073"/>
          <a:stretch/>
        </p:blipFill>
        <p:spPr bwMode="auto">
          <a:xfrm>
            <a:off x="640080" y="640080"/>
            <a:ext cx="10911840" cy="483679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898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F921A1-B5DD-A04F-9D09-A91A3F350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21"/>
          <a:stretch/>
        </p:blipFill>
        <p:spPr>
          <a:xfrm>
            <a:off x="4364181" y="-8329"/>
            <a:ext cx="7844884" cy="68831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A4744B-E050-8948-A8BF-4D8AB0A40734}"/>
              </a:ext>
            </a:extLst>
          </p:cNvPr>
          <p:cNvSpPr/>
          <p:nvPr/>
        </p:nvSpPr>
        <p:spPr>
          <a:xfrm>
            <a:off x="17065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E0E0E">
                  <a:alpha val="0"/>
                </a:srgbClr>
              </a:gs>
              <a:gs pos="48000">
                <a:srgbClr val="070707"/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89B949F-76CA-5F4B-AF44-556623FB760E}"/>
              </a:ext>
            </a:extLst>
          </p:cNvPr>
          <p:cNvSpPr txBox="1">
            <a:spLocks/>
          </p:cNvSpPr>
          <p:nvPr/>
        </p:nvSpPr>
        <p:spPr>
          <a:xfrm>
            <a:off x="990600" y="517526"/>
            <a:ext cx="5284939" cy="17757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7FDCFE"/>
                </a:solidFill>
              </a:rPr>
              <a:t>WHY Twitter?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068108-F21B-1C40-A7E4-D42657B9F151}"/>
              </a:ext>
            </a:extLst>
          </p:cNvPr>
          <p:cNvSpPr txBox="1">
            <a:spLocks/>
          </p:cNvSpPr>
          <p:nvPr/>
        </p:nvSpPr>
        <p:spPr>
          <a:xfrm>
            <a:off x="990599" y="2768046"/>
            <a:ext cx="7710499" cy="1506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9F47EB8-69B9-BC43-95FB-C92FC15F1A17}"/>
              </a:ext>
            </a:extLst>
          </p:cNvPr>
          <p:cNvSpPr txBox="1">
            <a:spLocks/>
          </p:cNvSpPr>
          <p:nvPr/>
        </p:nvSpPr>
        <p:spPr>
          <a:xfrm>
            <a:off x="1142997" y="2098623"/>
            <a:ext cx="7146563" cy="43942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145 million daily users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22% of Americans are on Twitter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500 million tweets sent each day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65.8% of US companies use Twitter for marketing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80% of Twitter users have mentioned a brand in a tweet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77% of Twitter users feel more positive when their tweet has been replied to.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411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F1D6B78-8250-CB41-940F-B9F817CB58F2}"/>
              </a:ext>
            </a:extLst>
          </p:cNvPr>
          <p:cNvSpPr/>
          <p:nvPr/>
        </p:nvSpPr>
        <p:spPr>
          <a:xfrm>
            <a:off x="0" y="1690688"/>
            <a:ext cx="12192000" cy="51673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QLite - Wikipedia">
            <a:extLst>
              <a:ext uri="{FF2B5EF4-FFF2-40B4-BE49-F238E27FC236}">
                <a16:creationId xmlns:a16="http://schemas.microsoft.com/office/drawing/2014/main" id="{CBA6C2DA-D140-504D-AD4F-735004D5E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950" y="2551912"/>
            <a:ext cx="1904350" cy="9030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ABB72A-8FB5-1446-B995-4681C15AE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Technologies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07E0E7C-FD5D-8C44-B69C-8D8A5DBB29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8100" y="2429980"/>
            <a:ext cx="1267980" cy="12679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9240CB2-C152-A24D-AB11-4A0DA308D5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34171" y="2524712"/>
            <a:ext cx="1168871" cy="9574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8" descr="RAPIDS + Plotly Dash | RAPIDS">
            <a:extLst>
              <a:ext uri="{FF2B5EF4-FFF2-40B4-BE49-F238E27FC236}">
                <a16:creationId xmlns:a16="http://schemas.microsoft.com/office/drawing/2014/main" id="{D7AD3BCB-4105-CF4F-AD32-A04FC7F203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88" b="28686"/>
          <a:stretch/>
        </p:blipFill>
        <p:spPr bwMode="auto">
          <a:xfrm>
            <a:off x="8471389" y="2545887"/>
            <a:ext cx="3089201" cy="957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37EF7C-E10B-764B-BB3F-1B9DFE174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703" y="5282856"/>
            <a:ext cx="4296597" cy="1407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B</a:t>
            </a:r>
            <a:r>
              <a:rPr lang="en-US" sz="260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idirectional </a:t>
            </a:r>
            <a:r>
              <a:rPr lang="en-US" sz="2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E</a:t>
            </a:r>
            <a:r>
              <a:rPr lang="en-US" sz="260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ncoder </a:t>
            </a: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R</a:t>
            </a:r>
            <a:r>
              <a:rPr lang="en-US" sz="260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epresentations from </a:t>
            </a: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T</a:t>
            </a:r>
            <a:r>
              <a:rPr lang="en-US" sz="260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ransformers </a:t>
            </a:r>
            <a:r>
              <a:rPr lang="en-US" sz="2600" b="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(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BERT</a:t>
            </a:r>
            <a:r>
              <a:rPr lang="en-US" sz="2600" b="0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) </a:t>
            </a:r>
            <a:endParaRPr lang="en-US" sz="2600" dirty="0">
              <a:solidFill>
                <a:schemeClr val="bg1">
                  <a:lumMod val="50000"/>
                </a:schemeClr>
              </a:solidFill>
              <a:latin typeface="Gotham Narrow Medium" pitchFamily="2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4ADADC-3FEB-BA40-8DF7-4672E53E37E7}"/>
              </a:ext>
            </a:extLst>
          </p:cNvPr>
          <p:cNvSpPr txBox="1">
            <a:spLocks/>
          </p:cNvSpPr>
          <p:nvPr/>
        </p:nvSpPr>
        <p:spPr>
          <a:xfrm>
            <a:off x="6575718" y="5282855"/>
            <a:ext cx="5347472" cy="1407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i="0" dirty="0">
                <a:solidFill>
                  <a:schemeClr val="tx1"/>
                </a:solidFill>
                <a:effectLst/>
                <a:latin typeface="Gotham Narrow Medium" pitchFamily="2" charset="0"/>
              </a:rPr>
              <a:t>V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alence </a:t>
            </a: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A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ware </a:t>
            </a: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D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ictionary </a:t>
            </a:r>
            <a:b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</a:b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and </a:t>
            </a:r>
            <a:r>
              <a:rPr lang="en-US" sz="2600" b="1" i="0" dirty="0" err="1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s</a:t>
            </a:r>
            <a:r>
              <a:rPr lang="en-US" sz="26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E</a:t>
            </a:r>
            <a:r>
              <a:rPr lang="en-US" sz="2600" b="1" i="0" dirty="0" err="1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ntiment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 </a:t>
            </a:r>
            <a:r>
              <a:rPr lang="en-US" sz="26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tham Narrow Medium" pitchFamily="2" charset="0"/>
              </a:rPr>
              <a:t>R</a:t>
            </a: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easoner </a:t>
            </a:r>
            <a:b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</a:br>
            <a:r>
              <a:rPr lang="en-US" sz="2600" b="1" i="0" dirty="0">
                <a:solidFill>
                  <a:schemeClr val="bg1">
                    <a:lumMod val="50000"/>
                  </a:schemeClr>
                </a:solidFill>
                <a:effectLst/>
                <a:latin typeface="Gotham Narrow Medium" pitchFamily="2" charset="0"/>
              </a:rPr>
              <a:t>(VADER)</a:t>
            </a:r>
            <a:endParaRPr lang="en-US" sz="2600" b="1" dirty="0">
              <a:solidFill>
                <a:schemeClr val="bg1">
                  <a:lumMod val="50000"/>
                </a:schemeClr>
              </a:solidFill>
              <a:latin typeface="Gotham Narrow Medium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A7AF34-93A4-5E49-8E2A-C57A720E2E43}"/>
              </a:ext>
            </a:extLst>
          </p:cNvPr>
          <p:cNvSpPr txBox="1"/>
          <p:nvPr/>
        </p:nvSpPr>
        <p:spPr>
          <a:xfrm>
            <a:off x="9504265" y="40623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32" name="Picture 8" descr="Google Duplex Technology To Steal Call Center Jobs? - Free Startup Kits">
            <a:extLst>
              <a:ext uri="{FF2B5EF4-FFF2-40B4-BE49-F238E27FC236}">
                <a16:creationId xmlns:a16="http://schemas.microsoft.com/office/drawing/2014/main" id="{04E9B499-B6F5-4C45-B94D-9AF1334AF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89" b="40380"/>
          <a:stretch/>
        </p:blipFill>
        <p:spPr bwMode="auto">
          <a:xfrm>
            <a:off x="1052005" y="4314118"/>
            <a:ext cx="3401570" cy="712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51602F4-84C7-3143-AAB8-E0AB6BC5E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710" y="4306179"/>
            <a:ext cx="1513592" cy="7828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DEB5F95-E51B-1640-A22F-223386BD9FD9}"/>
              </a:ext>
            </a:extLst>
          </p:cNvPr>
          <p:cNvSpPr txBox="1"/>
          <p:nvPr/>
        </p:nvSpPr>
        <p:spPr>
          <a:xfrm>
            <a:off x="-509666" y="36875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E18DBC2-2A9D-6044-9D62-2957781ABD82}"/>
              </a:ext>
            </a:extLst>
          </p:cNvPr>
          <p:cNvCxnSpPr>
            <a:cxnSpLocks/>
          </p:cNvCxnSpPr>
          <p:nvPr/>
        </p:nvCxnSpPr>
        <p:spPr>
          <a:xfrm>
            <a:off x="464695" y="3879403"/>
            <a:ext cx="114584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245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B72A-8FB5-1446-B995-4681C15AE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B0F8C-5EB2-5045-BBB5-D9B996655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Creating and organizing graphs and tables so that they are readable and attractive</a:t>
            </a:r>
          </a:p>
          <a:p>
            <a:r>
              <a:rPr lang="en-US" sz="4000" dirty="0"/>
              <a:t>Creating </a:t>
            </a:r>
            <a:r>
              <a:rPr lang="en-US" sz="4000" dirty="0" err="1"/>
              <a:t>WordCloud</a:t>
            </a:r>
            <a:r>
              <a:rPr lang="en-US" sz="4000" dirty="0"/>
              <a:t> images that are meaningful</a:t>
            </a:r>
          </a:p>
          <a:p>
            <a:r>
              <a:rPr lang="en-US" sz="4000" dirty="0"/>
              <a:t>Organizing SQL database in an efficient way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3931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E1996-E9DF-EB46-8C33-220C7BB3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THANK YOU! </a:t>
            </a:r>
            <a:r>
              <a:rPr lang="en-US" sz="6700" dirty="0"/>
              <a:t>– Questions?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646CFD-8B8C-A544-96C0-0C5C18B08B6D}"/>
              </a:ext>
            </a:extLst>
          </p:cNvPr>
          <p:cNvSpPr txBox="1">
            <a:spLocks/>
          </p:cNvSpPr>
          <p:nvPr/>
        </p:nvSpPr>
        <p:spPr>
          <a:xfrm>
            <a:off x="838200" y="3683322"/>
            <a:ext cx="10515600" cy="839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7FDCFE"/>
                </a:solidFill>
                <a:latin typeface="Gotham Narrow Medium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Contact Info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1E5FA0-335B-E34E-8672-B87910D3BCF9}"/>
              </a:ext>
            </a:extLst>
          </p:cNvPr>
          <p:cNvSpPr txBox="1">
            <a:spLocks/>
          </p:cNvSpPr>
          <p:nvPr/>
        </p:nvSpPr>
        <p:spPr>
          <a:xfrm>
            <a:off x="838200" y="4523226"/>
            <a:ext cx="10515600" cy="1738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Gmail: </a:t>
            </a:r>
            <a:r>
              <a:rPr lang="en-US" dirty="0" err="1"/>
              <a:t>hello.sungbae@gmail.com</a:t>
            </a:r>
            <a:endParaRPr lang="en-US" dirty="0"/>
          </a:p>
          <a:p>
            <a:r>
              <a:rPr lang="en-US" b="1" dirty="0"/>
              <a:t>LinkedIn: </a:t>
            </a:r>
            <a:r>
              <a:rPr lang="en-US" dirty="0"/>
              <a:t>https://</a:t>
            </a:r>
            <a:r>
              <a:rPr lang="en-US" dirty="0" err="1"/>
              <a:t>www.linkedin.com</a:t>
            </a:r>
            <a:r>
              <a:rPr lang="en-US" dirty="0"/>
              <a:t>/in/</a:t>
            </a:r>
            <a:r>
              <a:rPr lang="en-US" dirty="0" err="1"/>
              <a:t>sunghoonbae</a:t>
            </a:r>
            <a:r>
              <a:rPr lang="en-US" dirty="0"/>
              <a:t>/</a:t>
            </a:r>
          </a:p>
          <a:p>
            <a:r>
              <a:rPr lang="en-US" b="1" dirty="0"/>
              <a:t>GitHub: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/singsang2/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0F5E8A-D3DD-1F4F-B55F-C0335A8C50EF}"/>
              </a:ext>
            </a:extLst>
          </p:cNvPr>
          <p:cNvSpPr txBox="1"/>
          <p:nvPr/>
        </p:nvSpPr>
        <p:spPr>
          <a:xfrm>
            <a:off x="5362113" y="7066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CC06B0F0-1892-4E4E-80F0-7C294A27E55F}"/>
              </a:ext>
            </a:extLst>
          </p:cNvPr>
          <p:cNvSpPr txBox="1">
            <a:spLocks/>
          </p:cNvSpPr>
          <p:nvPr/>
        </p:nvSpPr>
        <p:spPr>
          <a:xfrm>
            <a:off x="838200" y="2210477"/>
            <a:ext cx="10515600" cy="829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7FDCFE"/>
                </a:solidFill>
                <a:latin typeface="Gotham Narrow Medium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Dashboard Info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51E4E009-7E05-2143-A64B-1EF1CE352BF1}"/>
              </a:ext>
            </a:extLst>
          </p:cNvPr>
          <p:cNvSpPr txBox="1">
            <a:spLocks/>
          </p:cNvSpPr>
          <p:nvPr/>
        </p:nvSpPr>
        <p:spPr>
          <a:xfrm>
            <a:off x="838200" y="3037791"/>
            <a:ext cx="10515600" cy="485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/singsang2/capstone-twitter-analysis</a:t>
            </a:r>
          </a:p>
        </p:txBody>
      </p:sp>
    </p:spTree>
    <p:extLst>
      <p:ext uri="{BB962C8B-B14F-4D97-AF65-F5344CB8AC3E}">
        <p14:creationId xmlns:p14="http://schemas.microsoft.com/office/powerpoint/2010/main" val="324147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8572</TotalTime>
  <Words>279</Words>
  <Application>Microsoft Macintosh PowerPoint</Application>
  <PresentationFormat>Widescreen</PresentationFormat>
  <Paragraphs>48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Gotham Narrow Book</vt:lpstr>
      <vt:lpstr>Gotham Narrow Medium</vt:lpstr>
      <vt:lpstr>Segoe UI</vt:lpstr>
      <vt:lpstr>Office Theme</vt:lpstr>
      <vt:lpstr>Real-Time Product/Service Sentiment Monitor</vt:lpstr>
      <vt:lpstr>PowerPoint Presentation</vt:lpstr>
      <vt:lpstr>PowerPoint Presentation</vt:lpstr>
      <vt:lpstr>How do big companies listen to all their users/customers?</vt:lpstr>
      <vt:lpstr>PowerPoint Presentation</vt:lpstr>
      <vt:lpstr>Technologies</vt:lpstr>
      <vt:lpstr>Challenges</vt:lpstr>
      <vt:lpstr>THANK YOU! –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Product/Service Sentiment Monitor</dc:title>
  <dc:creator>Ju Lee</dc:creator>
  <cp:lastModifiedBy>Ju Lee</cp:lastModifiedBy>
  <cp:revision>3</cp:revision>
  <dcterms:created xsi:type="dcterms:W3CDTF">2021-01-15T17:38:37Z</dcterms:created>
  <dcterms:modified xsi:type="dcterms:W3CDTF">2021-01-21T16:31:23Z</dcterms:modified>
</cp:coreProperties>
</file>

<file path=docProps/thumbnail.jpeg>
</file>